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7B5D-7FD0-A647-A441-296C400C38D2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9000-8C30-9C45-962F-D8CAA7379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7B5D-7FD0-A647-A441-296C400C38D2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9000-8C30-9C45-962F-D8CAA7379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7B5D-7FD0-A647-A441-296C400C38D2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9000-8C30-9C45-962F-D8CAA7379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7B5D-7FD0-A647-A441-296C400C38D2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9000-8C30-9C45-962F-D8CAA7379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7B5D-7FD0-A647-A441-296C400C38D2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9000-8C30-9C45-962F-D8CAA7379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7B5D-7FD0-A647-A441-296C400C38D2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9000-8C30-9C45-962F-D8CAA7379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7B5D-7FD0-A647-A441-296C400C38D2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9000-8C30-9C45-962F-D8CAA7379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7B5D-7FD0-A647-A441-296C400C38D2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9000-8C30-9C45-962F-D8CAA7379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7B5D-7FD0-A647-A441-296C400C38D2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9000-8C30-9C45-962F-D8CAA7379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7B5D-7FD0-A647-A441-296C400C38D2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9000-8C30-9C45-962F-D8CAA7379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7B5D-7FD0-A647-A441-296C400C38D2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9000-8C30-9C45-962F-D8CAA7379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lum bright="-25000" contrast="-37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C7B5D-7FD0-A647-A441-296C400C38D2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A9000-8C30-9C45-962F-D8CAA7379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 cap="none" spc="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675237"/>
          </a:xfrm>
          <a:prstGeom prst="rect">
            <a:avLst/>
          </a:prstGeom>
          <a:solidFill>
            <a:schemeClr val="tx1">
              <a:alpha val="18000"/>
            </a:schemeClr>
          </a:solidFill>
          <a:ln>
            <a:noFill/>
          </a:ln>
          <a:effectLst>
            <a:outerShdw blurRad="40000" dist="3048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4312408" cy="1143000"/>
          </a:xfrm>
        </p:spPr>
        <p:txBody>
          <a:bodyPr>
            <a:normAutofit fontScale="90000"/>
          </a:bodyPr>
          <a:lstStyle/>
          <a:p>
            <a:pPr marL="176213" indent="-176213" algn="l">
              <a:lnSpc>
                <a:spcPct val="80000"/>
              </a:lnSpc>
            </a:pPr>
            <a:r>
              <a:rPr lang="en-US" dirty="0" smtClean="0"/>
              <a:t>What Does the Bible Say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407" y="1964969"/>
            <a:ext cx="8229600" cy="4525963"/>
          </a:xfrm>
        </p:spPr>
        <p:txBody>
          <a:bodyPr>
            <a:normAutofit lnSpcReduction="10000"/>
          </a:bodyPr>
          <a:lstStyle/>
          <a:p>
            <a:pPr marL="742950" indent="-742950">
              <a:buAutoNum type="romanUcPeriod"/>
            </a:pPr>
            <a:r>
              <a:rPr lang="en-US" sz="4700" dirty="0" smtClean="0"/>
              <a:t>The Lord’s View of Children</a:t>
            </a:r>
          </a:p>
          <a:p>
            <a:pPr marL="1428750" lvl="1" indent="-793750">
              <a:buFont typeface="+mj-lt"/>
              <a:buAutoNum type="alphaUcPeriod"/>
            </a:pPr>
            <a:r>
              <a:rPr lang="en-US" sz="3300" dirty="0" smtClean="0"/>
              <a:t>The Hebrew Midwives (Exod. 1:15-17)</a:t>
            </a:r>
          </a:p>
          <a:p>
            <a:pPr marL="1428750" lvl="1" indent="-793750">
              <a:buFont typeface="+mj-lt"/>
              <a:buAutoNum type="alphaUcPeriod"/>
            </a:pPr>
            <a:r>
              <a:rPr lang="en-US" sz="3300" dirty="0" smtClean="0"/>
              <a:t>God’s gracious gift (Gen. 33:4-5; Psa. 127:3)</a:t>
            </a:r>
          </a:p>
          <a:p>
            <a:pPr marL="1428750" lvl="1" indent="-793750">
              <a:buFont typeface="+mj-lt"/>
              <a:buAutoNum type="alphaUcPeriod"/>
            </a:pPr>
            <a:r>
              <a:rPr lang="en-US" sz="3300" dirty="0" smtClean="0"/>
              <a:t>God opens the womb (Gen. 29:31-33; 1 Sam. 1:1-2, 5, 20; Ruth 4:13).</a:t>
            </a:r>
          </a:p>
          <a:p>
            <a:pPr marL="1428750" lvl="1" indent="-793750">
              <a:buFont typeface="+mj-lt"/>
              <a:buAutoNum type="alphaUcPeriod"/>
            </a:pPr>
            <a:r>
              <a:rPr lang="en-US" sz="3300" dirty="0" smtClean="0"/>
              <a:t>God forms children in the womb (Psa. 139: 13-16; Jer. 1:5). </a:t>
            </a:r>
            <a:endParaRPr lang="en-US" sz="3300" dirty="0"/>
          </a:p>
        </p:txBody>
      </p:sp>
      <p:grpSp>
        <p:nvGrpSpPr>
          <p:cNvPr id="10" name="Group 9"/>
          <p:cNvGrpSpPr/>
          <p:nvPr/>
        </p:nvGrpSpPr>
        <p:grpSpPr>
          <a:xfrm>
            <a:off x="4220416" y="152400"/>
            <a:ext cx="4525216" cy="1146176"/>
            <a:chOff x="4161584" y="274638"/>
            <a:chExt cx="4525216" cy="1146176"/>
          </a:xfrm>
        </p:grpSpPr>
        <p:sp>
          <p:nvSpPr>
            <p:cNvPr id="5" name="Title 1"/>
            <p:cNvSpPr txBox="1">
              <a:spLocks/>
            </p:cNvSpPr>
            <p:nvPr/>
          </p:nvSpPr>
          <p:spPr>
            <a:xfrm>
              <a:off x="4161584" y="274638"/>
              <a:ext cx="4525216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176213" marR="0" lvl="0" indent="-176213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200" b="1" i="0" u="none" strike="noStrike" kern="1200" cap="none" spc="0" normalizeH="0" baseline="0" noProof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tx2">
                      <a:lumMod val="40000"/>
                      <a:lumOff val="60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uLnTx/>
                  <a:uFillTx/>
                  <a:latin typeface="Cambria"/>
                  <a:ea typeface="+mj-ea"/>
                  <a:cs typeface="Cambria"/>
                </a:rPr>
                <a:t>ABORTION?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4499375" y="1419226"/>
              <a:ext cx="3688677" cy="1588"/>
            </a:xfrm>
            <a:prstGeom prst="line">
              <a:avLst/>
            </a:prstGeom>
            <a:ln w="63500">
              <a:solidFill>
                <a:schemeClr val="accent1">
                  <a:lumMod val="60000"/>
                  <a:lumOff val="40000"/>
                </a:schemeClr>
              </a:solidFill>
              <a:prstDash val="sysDash"/>
              <a:headEnd type="oval"/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675237"/>
          </a:xfrm>
          <a:prstGeom prst="rect">
            <a:avLst/>
          </a:prstGeom>
          <a:solidFill>
            <a:schemeClr val="tx1">
              <a:alpha val="18000"/>
            </a:schemeClr>
          </a:solidFill>
          <a:ln>
            <a:noFill/>
          </a:ln>
          <a:effectLst>
            <a:outerShdw blurRad="40000" dist="3048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4312408" cy="1143000"/>
          </a:xfrm>
        </p:spPr>
        <p:txBody>
          <a:bodyPr>
            <a:normAutofit fontScale="90000"/>
          </a:bodyPr>
          <a:lstStyle/>
          <a:p>
            <a:pPr marL="176213" indent="-176213" algn="l">
              <a:lnSpc>
                <a:spcPct val="80000"/>
              </a:lnSpc>
            </a:pPr>
            <a:r>
              <a:rPr lang="en-US" dirty="0" smtClean="0"/>
              <a:t>What Does the Bible Say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407" y="1964969"/>
            <a:ext cx="8229600" cy="4525963"/>
          </a:xfrm>
        </p:spPr>
        <p:txBody>
          <a:bodyPr>
            <a:normAutofit fontScale="92500"/>
          </a:bodyPr>
          <a:lstStyle/>
          <a:p>
            <a:pPr marL="1028700" indent="-1028700">
              <a:buFont typeface="+mj-lt"/>
              <a:buAutoNum type="romanUcPeriod" startAt="2"/>
            </a:pPr>
            <a:r>
              <a:rPr lang="en-US" sz="4700" dirty="0" smtClean="0"/>
              <a:t>The Unborn are Children.</a:t>
            </a:r>
          </a:p>
          <a:p>
            <a:pPr marL="1428750" lvl="1" indent="-793750">
              <a:buFont typeface="+mj-lt"/>
              <a:buAutoNum type="alphaUcPeriod"/>
            </a:pPr>
            <a:r>
              <a:rPr lang="en-US" sz="3300" dirty="0" smtClean="0"/>
              <a:t>Jesus &amp; John (Luke 1:26, 31, 36, 41; 2:12; Job 3:3)</a:t>
            </a:r>
          </a:p>
          <a:p>
            <a:pPr marL="1428750" lvl="1" indent="-793750">
              <a:buFont typeface="+mj-lt"/>
              <a:buAutoNum type="alphaUcPeriod"/>
            </a:pPr>
            <a:r>
              <a:rPr lang="en-US" sz="3300" dirty="0" err="1" smtClean="0"/>
              <a:t>Lex</a:t>
            </a:r>
            <a:r>
              <a:rPr lang="en-US" sz="3300" dirty="0" smtClean="0"/>
              <a:t> </a:t>
            </a:r>
            <a:r>
              <a:rPr lang="en-US" sz="3300" dirty="0" err="1" smtClean="0"/>
              <a:t>talionis</a:t>
            </a:r>
            <a:r>
              <a:rPr lang="en-US" sz="3300" dirty="0" smtClean="0"/>
              <a:t> (Exod. 21:22-25). “Miscarriage” (RSV, NASB) is not a good translation. Lit. “her children come out” (YLT; cf. KJV, ASV, NIV, NKJV, ESV)—It refers to live, premature birth. </a:t>
            </a:r>
          </a:p>
        </p:txBody>
      </p:sp>
      <p:grpSp>
        <p:nvGrpSpPr>
          <p:cNvPr id="4" name="Group 9"/>
          <p:cNvGrpSpPr/>
          <p:nvPr/>
        </p:nvGrpSpPr>
        <p:grpSpPr>
          <a:xfrm>
            <a:off x="4220416" y="152400"/>
            <a:ext cx="4525216" cy="1146176"/>
            <a:chOff x="4161584" y="274638"/>
            <a:chExt cx="4525216" cy="1146176"/>
          </a:xfrm>
        </p:grpSpPr>
        <p:sp>
          <p:nvSpPr>
            <p:cNvPr id="5" name="Title 1"/>
            <p:cNvSpPr txBox="1">
              <a:spLocks/>
            </p:cNvSpPr>
            <p:nvPr/>
          </p:nvSpPr>
          <p:spPr>
            <a:xfrm>
              <a:off x="4161584" y="274638"/>
              <a:ext cx="4525216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176213" marR="0" lvl="0" indent="-176213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200" b="1" i="0" u="none" strike="noStrike" kern="1200" cap="none" spc="0" normalizeH="0" baseline="0" noProof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tx2">
                      <a:lumMod val="40000"/>
                      <a:lumOff val="60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uLnTx/>
                  <a:uFillTx/>
                  <a:latin typeface="Cambria"/>
                  <a:ea typeface="+mj-ea"/>
                  <a:cs typeface="Cambria"/>
                </a:rPr>
                <a:t>ABORTION?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4499375" y="1419226"/>
              <a:ext cx="3688677" cy="1588"/>
            </a:xfrm>
            <a:prstGeom prst="line">
              <a:avLst/>
            </a:prstGeom>
            <a:ln w="63500">
              <a:solidFill>
                <a:schemeClr val="accent1">
                  <a:lumMod val="60000"/>
                  <a:lumOff val="40000"/>
                </a:schemeClr>
              </a:solidFill>
              <a:prstDash val="sysDash"/>
              <a:headEnd type="oval"/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675237"/>
          </a:xfrm>
          <a:prstGeom prst="rect">
            <a:avLst/>
          </a:prstGeom>
          <a:solidFill>
            <a:schemeClr val="tx1">
              <a:alpha val="18000"/>
            </a:schemeClr>
          </a:solidFill>
          <a:ln>
            <a:noFill/>
          </a:ln>
          <a:effectLst>
            <a:outerShdw blurRad="40000" dist="3048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4312408" cy="1143000"/>
          </a:xfrm>
        </p:spPr>
        <p:txBody>
          <a:bodyPr>
            <a:normAutofit fontScale="90000"/>
          </a:bodyPr>
          <a:lstStyle/>
          <a:p>
            <a:pPr marL="176213" indent="-176213" algn="l">
              <a:lnSpc>
                <a:spcPct val="80000"/>
              </a:lnSpc>
            </a:pPr>
            <a:r>
              <a:rPr lang="en-US" dirty="0" smtClean="0"/>
              <a:t>What Does the Bible Say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407" y="1964969"/>
            <a:ext cx="8229600" cy="4525963"/>
          </a:xfrm>
        </p:spPr>
        <p:txBody>
          <a:bodyPr>
            <a:normAutofit/>
          </a:bodyPr>
          <a:lstStyle/>
          <a:p>
            <a:pPr marL="1028700" indent="-1028700">
              <a:buFont typeface="+mj-lt"/>
              <a:buAutoNum type="romanUcPeriod" startAt="3"/>
            </a:pPr>
            <a:r>
              <a:rPr lang="en-US" sz="4700" dirty="0" smtClean="0"/>
              <a:t>Murder Is Condemned.</a:t>
            </a:r>
          </a:p>
          <a:p>
            <a:pPr marL="1428750" lvl="1" indent="-793750">
              <a:buFont typeface="+mj-lt"/>
              <a:buAutoNum type="alphaUcPeriod"/>
            </a:pPr>
            <a:r>
              <a:rPr lang="en-US" sz="3300" dirty="0" smtClean="0"/>
              <a:t>After the flood (Gen. 9:6)</a:t>
            </a:r>
          </a:p>
          <a:p>
            <a:pPr marL="1428750" lvl="1" indent="-793750">
              <a:buFont typeface="+mj-lt"/>
              <a:buAutoNum type="alphaUcPeriod"/>
            </a:pPr>
            <a:r>
              <a:rPr lang="en-US" sz="3300" dirty="0" smtClean="0"/>
              <a:t>Mosaic law (Exod. 21:12).</a:t>
            </a:r>
          </a:p>
          <a:p>
            <a:pPr marL="1428750" lvl="1" indent="-793750">
              <a:buFont typeface="+mj-lt"/>
              <a:buAutoNum type="alphaUcPeriod"/>
            </a:pPr>
            <a:r>
              <a:rPr lang="en-US" sz="3300" dirty="0" smtClean="0"/>
              <a:t>Jesus (Matt. 19:18).</a:t>
            </a:r>
          </a:p>
          <a:p>
            <a:pPr marL="1428750" lvl="1" indent="-793750">
              <a:buFont typeface="+mj-lt"/>
              <a:buAutoNum type="alphaUcPeriod"/>
            </a:pPr>
            <a:r>
              <a:rPr lang="en-US" sz="3300" dirty="0" smtClean="0"/>
              <a:t>Revelation (Rev. 21:8).</a:t>
            </a:r>
          </a:p>
        </p:txBody>
      </p:sp>
      <p:grpSp>
        <p:nvGrpSpPr>
          <p:cNvPr id="4" name="Group 9"/>
          <p:cNvGrpSpPr/>
          <p:nvPr/>
        </p:nvGrpSpPr>
        <p:grpSpPr>
          <a:xfrm>
            <a:off x="4220416" y="152400"/>
            <a:ext cx="4525216" cy="1146176"/>
            <a:chOff x="4161584" y="274638"/>
            <a:chExt cx="4525216" cy="1146176"/>
          </a:xfrm>
        </p:grpSpPr>
        <p:sp>
          <p:nvSpPr>
            <p:cNvPr id="5" name="Title 1"/>
            <p:cNvSpPr txBox="1">
              <a:spLocks/>
            </p:cNvSpPr>
            <p:nvPr/>
          </p:nvSpPr>
          <p:spPr>
            <a:xfrm>
              <a:off x="4161584" y="274638"/>
              <a:ext cx="4525216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176213" marR="0" lvl="0" indent="-176213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200" b="1" i="0" u="none" strike="noStrike" kern="1200" cap="none" spc="0" normalizeH="0" baseline="0" noProof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tx2">
                      <a:lumMod val="40000"/>
                      <a:lumOff val="60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uLnTx/>
                  <a:uFillTx/>
                  <a:latin typeface="Cambria"/>
                  <a:ea typeface="+mj-ea"/>
                  <a:cs typeface="Cambria"/>
                </a:rPr>
                <a:t>ABORTION?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4499375" y="1419226"/>
              <a:ext cx="3688677" cy="1588"/>
            </a:xfrm>
            <a:prstGeom prst="line">
              <a:avLst/>
            </a:prstGeom>
            <a:ln w="63500">
              <a:solidFill>
                <a:schemeClr val="accent1">
                  <a:lumMod val="60000"/>
                  <a:lumOff val="40000"/>
                </a:schemeClr>
              </a:solidFill>
              <a:prstDash val="sysDash"/>
              <a:headEnd type="oval"/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242</Words>
  <Application>Microsoft Macintosh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What Does the Bible Say About</vt:lpstr>
      <vt:lpstr>What Does the Bible Say About</vt:lpstr>
      <vt:lpstr>What Does the Bible Say About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2</cp:revision>
  <dcterms:created xsi:type="dcterms:W3CDTF">2019-01-29T19:59:49Z</dcterms:created>
  <dcterms:modified xsi:type="dcterms:W3CDTF">2019-01-29T20:00:11Z</dcterms:modified>
</cp:coreProperties>
</file>